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4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FBE-42CC-4E11-8432-86EC4D732A72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D73F-664C-4346-B106-D091BFC1B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89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FBE-42CC-4E11-8432-86EC4D732A72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D73F-664C-4346-B106-D091BFC1B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962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FBE-42CC-4E11-8432-86EC4D732A72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D73F-664C-4346-B106-D091BFC1B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197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7B914-2E40-4AED-9A3C-F2D6799D89F5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B6FF-127F-405C-ACD4-F874FEE3C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751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FBE-42CC-4E11-8432-86EC4D732A72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D73F-664C-4346-B106-D091BFC1B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49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FBE-42CC-4E11-8432-86EC4D732A72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D73F-664C-4346-B106-D091BFC1B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305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FBE-42CC-4E11-8432-86EC4D732A72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D73F-664C-4346-B106-D091BFC1B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162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FBE-42CC-4E11-8432-86EC4D732A72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D73F-664C-4346-B106-D091BFC1B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46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FBE-42CC-4E11-8432-86EC4D732A72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D73F-664C-4346-B106-D091BFC1B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615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FBE-42CC-4E11-8432-86EC4D732A72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D73F-664C-4346-B106-D091BFC1B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200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FBE-42CC-4E11-8432-86EC4D732A72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D73F-664C-4346-B106-D091BFC1B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920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FBE-42CC-4E11-8432-86EC4D732A72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D73F-664C-4346-B106-D091BFC1B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099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6EFBE-42CC-4E11-8432-86EC4D732A72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CD73F-664C-4346-B106-D091BFC1B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87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Calibri"/>
                <a:ea typeface="宋体"/>
              </a:rPr>
              <a:t>阿司匹林用药的</a:t>
            </a:r>
            <a:r>
              <a:rPr lang="en-US" altLang="zh-CN" b="1" i="0" u="none" strike="noStrike" kern="2200" baseline="0" smtClean="0">
                <a:latin typeface="Calibri"/>
                <a:ea typeface="宋体"/>
              </a:rPr>
              <a:t>7</a:t>
            </a:r>
            <a:r>
              <a:rPr lang="zh-CN" altLang="en-US" b="1" i="0" u="none" strike="noStrike" kern="2200" baseline="0" smtClean="0">
                <a:latin typeface="Calibri"/>
                <a:ea typeface="宋体"/>
              </a:rPr>
              <a:t>个细节</a:t>
            </a:r>
            <a:endParaRPr lang="zh-CN" altLang="en-US" b="1" i="0" u="none" strike="noStrike" kern="2200" baseline="0" smtClean="0">
              <a:latin typeface="Times New Roman"/>
              <a:ea typeface="宋体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1" i="0" u="none" strike="noStrike" kern="100" baseline="0" smtClean="0">
                <a:latin typeface="Cambria"/>
                <a:ea typeface="宋体"/>
              </a:rPr>
              <a:t>值得您去了解 </a:t>
            </a:r>
            <a:endParaRPr lang="zh-CN" altLang="en-US" b="1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67390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1347614"/>
            <a:ext cx="57606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/>
              <a:t>谢谢大家！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1203333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Calibri"/>
                <a:ea typeface="宋体"/>
              </a:rPr>
              <a:t>临床调查结果情况</a:t>
            </a:r>
            <a:endParaRPr lang="zh-CN" altLang="en-US" b="1" i="0" u="none" strike="noStrike" kern="2200" baseline="0" smtClean="0">
              <a:latin typeface="Times New Roman"/>
              <a:ea typeface="宋体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1" i="0" u="none" strike="noStrike" kern="100" baseline="0" dirty="0" smtClean="0">
                <a:latin typeface="Cambria"/>
                <a:ea typeface="宋体"/>
              </a:rPr>
              <a:t>目前，为预防各种缺血性心脑血管病的发生，临床上有许多中老年人都需要长期服用小剂量阿司匹林。但是，一项涉及</a:t>
            </a:r>
            <a:r>
              <a:rPr lang="en-US" altLang="zh-CN" b="1" i="0" u="none" strike="noStrike" kern="100" baseline="0" dirty="0" smtClean="0">
                <a:latin typeface="Cambria"/>
                <a:ea typeface="宋体"/>
              </a:rPr>
              <a:t>6.8</a:t>
            </a:r>
            <a:r>
              <a:rPr lang="zh-CN" altLang="en-US" b="1" i="0" u="none" strike="noStrike" kern="100" baseline="0" dirty="0" smtClean="0">
                <a:latin typeface="Cambria"/>
                <a:ea typeface="宋体"/>
              </a:rPr>
              <a:t>万名患者的调查研究发现：超过</a:t>
            </a:r>
            <a:r>
              <a:rPr lang="en-US" altLang="zh-CN" b="1" i="0" u="none" strike="noStrike" kern="100" baseline="0" dirty="0" smtClean="0">
                <a:latin typeface="Cambria"/>
                <a:ea typeface="宋体"/>
              </a:rPr>
              <a:t>1/10</a:t>
            </a:r>
            <a:r>
              <a:rPr lang="zh-CN" altLang="en-US" b="1" i="0" u="none" strike="noStrike" kern="100" baseline="0" dirty="0" smtClean="0">
                <a:latin typeface="Cambria"/>
                <a:ea typeface="宋体"/>
              </a:rPr>
              <a:t>的患者服用阿司匹林不当。</a:t>
            </a:r>
            <a:endParaRPr lang="zh-CN" altLang="en-US" b="1" i="0" u="none" strike="noStrike" kern="100" baseline="0" dirty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64817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Calibri"/>
                <a:ea typeface="宋体"/>
              </a:rPr>
              <a:t>一、阿司匹林药效，男女有别</a:t>
            </a:r>
            <a:endParaRPr lang="zh-CN" altLang="en-US" b="1" i="0" u="none" strike="noStrike" kern="2200" baseline="0" smtClean="0">
              <a:solidFill>
                <a:srgbClr val="3E3E3E"/>
              </a:solidFill>
              <a:latin typeface="Times New Roman"/>
              <a:ea typeface="宋体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R="0" lvl="0" rtl="0"/>
            <a:r>
              <a:rPr lang="zh-CN" altLang="en-US" b="1" i="0" u="none" strike="noStrike" kern="100" baseline="0" smtClean="0">
                <a:latin typeface="Cambria"/>
                <a:ea typeface="宋体"/>
              </a:rPr>
              <a:t>阿司匹林药效，男女有别：帮女性预防中风，为男人保护心脏。</a:t>
            </a:r>
          </a:p>
          <a:p>
            <a:pPr marR="0" lvl="0" rtl="0"/>
            <a:r>
              <a:rPr lang="zh-CN" altLang="en-US" b="1" i="0" u="none" strike="noStrike" kern="100" baseline="0" smtClean="0">
                <a:latin typeface="Cambria"/>
                <a:ea typeface="宋体"/>
              </a:rPr>
              <a:t>阿司匹林能大大减低男性心脏病和中风发生卒的双重效果，但对</a:t>
            </a:r>
            <a:r>
              <a:rPr lang="en-US" altLang="zh-CN" b="1" i="0" u="none" strike="noStrike" kern="100" baseline="0" smtClean="0">
                <a:latin typeface="Cambria"/>
                <a:ea typeface="宋体"/>
              </a:rPr>
              <a:t>45</a:t>
            </a:r>
            <a:r>
              <a:rPr lang="zh-CN" altLang="en-US" b="1" i="0" u="none" strike="noStrike" kern="100" baseline="0" smtClean="0">
                <a:latin typeface="Cambria"/>
                <a:ea typeface="宋体"/>
              </a:rPr>
              <a:t>岁</a:t>
            </a:r>
            <a:r>
              <a:rPr lang="en-US" altLang="zh-CN" b="1" i="0" u="none" strike="noStrike" kern="100" baseline="0" smtClean="0">
                <a:latin typeface="Cambria"/>
                <a:ea typeface="宋体"/>
              </a:rPr>
              <a:t>—65</a:t>
            </a:r>
            <a:r>
              <a:rPr lang="zh-CN" altLang="en-US" b="1" i="0" u="none" strike="noStrike" kern="100" baseline="0" smtClean="0">
                <a:latin typeface="Cambria"/>
                <a:ea typeface="宋体"/>
              </a:rPr>
              <a:t>岁的中年女性而言，阿司匹林能帮助女性预防中风，却不能起到预防心脏病的作用。</a:t>
            </a:r>
          </a:p>
          <a:p>
            <a:pPr marR="0" lvl="0" rtl="0"/>
            <a:r>
              <a:rPr lang="zh-CN" altLang="en-US" b="1" i="0" u="none" strike="noStrike" kern="100" baseline="0" smtClean="0">
                <a:latin typeface="Cambria"/>
                <a:ea typeface="宋体"/>
              </a:rPr>
              <a:t>只有那些超过</a:t>
            </a:r>
            <a:r>
              <a:rPr lang="en-US" altLang="zh-CN" b="1" i="0" u="none" strike="noStrike" kern="100" baseline="0" smtClean="0">
                <a:latin typeface="Cambria"/>
                <a:ea typeface="宋体"/>
              </a:rPr>
              <a:t>65</a:t>
            </a:r>
            <a:r>
              <a:rPr lang="zh-CN" altLang="en-US" b="1" i="0" u="none" strike="noStrike" kern="100" baseline="0" smtClean="0">
                <a:latin typeface="Cambria"/>
                <a:ea typeface="宋体"/>
              </a:rPr>
              <a:t>岁的女性，阿司匹林才有明显的双重预防效果。服用后发生中风和心脏病的风险可分别降低</a:t>
            </a:r>
            <a:r>
              <a:rPr lang="en-US" altLang="zh-CN" b="1" i="0" u="none" strike="noStrike" kern="100" baseline="0" smtClean="0">
                <a:latin typeface="Cambria"/>
                <a:ea typeface="宋体"/>
              </a:rPr>
              <a:t>30%</a:t>
            </a:r>
            <a:r>
              <a:rPr lang="zh-CN" altLang="en-US" b="1" i="0" u="none" strike="noStrike" kern="100" baseline="0" smtClean="0">
                <a:latin typeface="Cambria"/>
                <a:ea typeface="宋体"/>
              </a:rPr>
              <a:t>和</a:t>
            </a:r>
            <a:r>
              <a:rPr lang="en-US" altLang="zh-CN" b="1" i="0" u="none" strike="noStrike" kern="100" baseline="0" smtClean="0">
                <a:latin typeface="Cambria"/>
                <a:ea typeface="宋体"/>
              </a:rPr>
              <a:t>34%</a:t>
            </a:r>
            <a:r>
              <a:rPr lang="zh-CN" altLang="en-US" b="1" i="0" u="none" strike="noStrike" kern="100" baseline="0" smtClean="0">
                <a:latin typeface="Cambria"/>
                <a:ea typeface="宋体"/>
              </a:rPr>
              <a:t>。</a:t>
            </a:r>
            <a:endParaRPr lang="zh-CN" altLang="en-US" b="1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35851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Calibri"/>
                <a:ea typeface="宋体"/>
              </a:rPr>
              <a:t>二、阿司匹林的应用剂量</a:t>
            </a:r>
            <a:endParaRPr lang="zh-CN" altLang="en-US" b="1" i="0" u="none" strike="noStrike" kern="2200" baseline="0" smtClean="0">
              <a:solidFill>
                <a:srgbClr val="3E3E3E"/>
              </a:solidFill>
              <a:latin typeface="Times New Roman"/>
              <a:ea typeface="宋体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R="0" lvl="0" rtl="0"/>
            <a:r>
              <a:rPr lang="zh-CN" altLang="en-US" b="1" i="0" u="none" strike="noStrike" kern="100" baseline="0" smtClean="0">
                <a:latin typeface="Cambria"/>
                <a:ea typeface="宋体"/>
              </a:rPr>
              <a:t>急性心肌梗死发作早期：尽快嚼服</a:t>
            </a:r>
            <a:r>
              <a:rPr lang="en-US" altLang="zh-CN" b="1" i="0" u="none" strike="noStrike" kern="100" baseline="0" smtClean="0">
                <a:latin typeface="Cambria"/>
                <a:ea typeface="宋体"/>
              </a:rPr>
              <a:t>300</a:t>
            </a:r>
            <a:r>
              <a:rPr lang="zh-CN" altLang="en-US" b="1" i="0" u="none" strike="noStrike" kern="100" baseline="0" smtClean="0">
                <a:latin typeface="Cambria"/>
                <a:ea typeface="宋体"/>
              </a:rPr>
              <a:t>毫克阿司匹林，可使患者死亡风险减少</a:t>
            </a:r>
            <a:r>
              <a:rPr lang="en-US" altLang="zh-CN" b="1" i="0" u="none" strike="noStrike" kern="100" baseline="0" smtClean="0">
                <a:latin typeface="Cambria"/>
                <a:ea typeface="宋体"/>
              </a:rPr>
              <a:t>23%</a:t>
            </a:r>
            <a:r>
              <a:rPr lang="zh-CN" altLang="en-US" b="1" i="0" u="none" strike="noStrike" kern="100" baseline="0" smtClean="0">
                <a:latin typeface="Cambria"/>
                <a:ea typeface="宋体"/>
              </a:rPr>
              <a:t>；如果能与早期溶栓药合用，可使死亡率下降</a:t>
            </a:r>
            <a:r>
              <a:rPr lang="en-US" altLang="zh-CN" b="1" i="0" u="none" strike="noStrike" kern="100" baseline="0" smtClean="0">
                <a:latin typeface="Cambria"/>
                <a:ea typeface="宋体"/>
              </a:rPr>
              <a:t>40%~50%</a:t>
            </a:r>
            <a:r>
              <a:rPr lang="zh-CN" altLang="en-US" b="1" i="0" u="none" strike="noStrike" kern="100" baseline="0" smtClean="0">
                <a:latin typeface="Cambria"/>
                <a:ea typeface="宋体"/>
              </a:rPr>
              <a:t>。病情稳定后，患者应长期坚持服用阿司匹林，每日</a:t>
            </a:r>
            <a:r>
              <a:rPr lang="en-US" altLang="zh-CN" b="1" i="0" u="none" strike="noStrike" kern="100" baseline="0" smtClean="0">
                <a:latin typeface="Cambria"/>
                <a:ea typeface="宋体"/>
              </a:rPr>
              <a:t>75~150</a:t>
            </a:r>
            <a:r>
              <a:rPr lang="zh-CN" altLang="en-US" b="1" i="0" u="none" strike="noStrike" kern="100" baseline="0" smtClean="0">
                <a:latin typeface="Cambria"/>
                <a:ea typeface="宋体"/>
              </a:rPr>
              <a:t>毫克。</a:t>
            </a:r>
          </a:p>
          <a:p>
            <a:pPr marR="0" lvl="0" rtl="0"/>
            <a:r>
              <a:rPr lang="en-US" altLang="zh-CN" b="1" i="0" u="none" strike="noStrike" kern="100" baseline="0" smtClean="0">
                <a:latin typeface="Cambria"/>
                <a:ea typeface="宋体"/>
              </a:rPr>
              <a:t>65</a:t>
            </a:r>
            <a:r>
              <a:rPr lang="zh-CN" altLang="en-US" b="1" i="0" u="none" strike="noStrike" kern="100" baseline="0" smtClean="0">
                <a:latin typeface="Cambria"/>
                <a:ea typeface="宋体"/>
              </a:rPr>
              <a:t>岁以下的心房颤动患者：如果无器质性心脏病，无高血压、糖尿病、血脂异常，为了预防脑卒中，可以服用阿司匹林，剂量为每日</a:t>
            </a:r>
            <a:r>
              <a:rPr lang="en-US" altLang="zh-CN" b="1" i="0" u="none" strike="noStrike" kern="100" baseline="0" smtClean="0">
                <a:latin typeface="Cambria"/>
                <a:ea typeface="宋体"/>
              </a:rPr>
              <a:t>300</a:t>
            </a:r>
            <a:r>
              <a:rPr lang="zh-CN" altLang="en-US" b="1" i="0" u="none" strike="noStrike" kern="100" baseline="0" smtClean="0">
                <a:latin typeface="Cambria"/>
                <a:ea typeface="宋体"/>
              </a:rPr>
              <a:t>毫克。</a:t>
            </a:r>
          </a:p>
          <a:p>
            <a:pPr marR="0" lvl="0" rtl="0"/>
            <a:r>
              <a:rPr lang="zh-CN" altLang="en-US" b="1" i="0" u="none" strike="noStrike" kern="100" baseline="0" smtClean="0">
                <a:latin typeface="Cambria"/>
                <a:ea typeface="宋体"/>
              </a:rPr>
              <a:t>而对于有器质性心脏病或有上述高血压等危险因素者，阿司匹林的有效性不如新型口服抗凝药，并且可导致较多的出血副作用。</a:t>
            </a:r>
            <a:endParaRPr lang="zh-CN" altLang="en-US" b="1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85398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507288" cy="857250"/>
          </a:xfrm>
        </p:spPr>
        <p:txBody>
          <a:bodyPr>
            <a:normAutofit fontScale="90000"/>
          </a:bodyPr>
          <a:lstStyle/>
          <a:p>
            <a:pPr marR="0" rtl="0"/>
            <a:r>
              <a:rPr lang="zh-CN" altLang="en-US" b="1" i="0" u="none" strike="noStrike" kern="2200" baseline="0" dirty="0" smtClean="0">
                <a:latin typeface="Calibri"/>
                <a:ea typeface="宋体"/>
              </a:rPr>
              <a:t>三、高血压患者服用阿司匹林的时机</a:t>
            </a:r>
            <a:endParaRPr lang="zh-CN" altLang="en-US" b="1" i="0" u="none" strike="noStrike" kern="2200" baseline="0" dirty="0" smtClean="0">
              <a:solidFill>
                <a:srgbClr val="3E3E3E"/>
              </a:solidFill>
              <a:latin typeface="Times New Roman"/>
              <a:ea typeface="宋体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R="0" lvl="0" rtl="0"/>
            <a:r>
              <a:rPr lang="zh-CN" altLang="en-US" b="1" i="0" u="none" strike="noStrike" kern="100" baseline="0" smtClean="0">
                <a:latin typeface="Cambria"/>
                <a:ea typeface="宋体"/>
              </a:rPr>
              <a:t>阿司匹林的副作用主要是引起出血。对于有活动性溃疡病的患者，可引起病情加重甚至消化道出血。</a:t>
            </a:r>
          </a:p>
          <a:p>
            <a:pPr marR="0" lvl="0" rtl="0"/>
            <a:r>
              <a:rPr lang="zh-CN" altLang="en-US" b="1" i="0" u="none" strike="noStrike" kern="100" baseline="0" smtClean="0">
                <a:latin typeface="Cambria"/>
                <a:ea typeface="宋体"/>
              </a:rPr>
              <a:t>高血压患者应在通过使用降血压药物，使血压下降至</a:t>
            </a:r>
            <a:r>
              <a:rPr lang="en-US" altLang="zh-CN" b="1" i="0" u="none" strike="noStrike" kern="100" baseline="0" smtClean="0">
                <a:latin typeface="Cambria"/>
                <a:ea typeface="宋体"/>
              </a:rPr>
              <a:t>140/90mmHg</a:t>
            </a:r>
            <a:r>
              <a:rPr lang="zh-CN" altLang="en-US" b="1" i="0" u="none" strike="noStrike" kern="100" baseline="0" smtClean="0">
                <a:latin typeface="Cambria"/>
                <a:ea typeface="宋体"/>
              </a:rPr>
              <a:t>以下时，再开始使用阿司匹林。否则，如果血压未得到控制时使用阿司匹林，可能增加脑出血的风险。</a:t>
            </a:r>
            <a:endParaRPr lang="zh-CN" altLang="en-US" b="1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19290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205979"/>
            <a:ext cx="8856984" cy="857250"/>
          </a:xfrm>
        </p:spPr>
        <p:txBody>
          <a:bodyPr>
            <a:normAutofit fontScale="90000"/>
          </a:bodyPr>
          <a:lstStyle/>
          <a:p>
            <a:pPr marR="0" rtl="0"/>
            <a:r>
              <a:rPr lang="zh-CN" altLang="en-US" b="1" i="0" u="none" strike="noStrike" kern="2200" baseline="0" dirty="0" smtClean="0">
                <a:latin typeface="Calibri"/>
                <a:ea typeface="宋体"/>
              </a:rPr>
              <a:t>四、阿司匹林肠溶片是餐前还是餐后服？</a:t>
            </a:r>
            <a:endParaRPr lang="zh-CN" altLang="en-US" b="1" i="0" u="none" strike="noStrike" kern="2200" baseline="0" dirty="0" smtClean="0">
              <a:solidFill>
                <a:srgbClr val="3E3E3E"/>
              </a:solidFill>
              <a:latin typeface="Times New Roman"/>
              <a:ea typeface="宋体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91264" cy="3394472"/>
          </a:xfrm>
        </p:spPr>
        <p:txBody>
          <a:bodyPr>
            <a:normAutofit fontScale="85000" lnSpcReduction="20000"/>
          </a:bodyPr>
          <a:lstStyle/>
          <a:p>
            <a:pPr marR="0" lvl="0" rtl="0"/>
            <a:r>
              <a:rPr lang="zh-CN" altLang="en-US" b="1" i="0" u="none" strike="noStrike" kern="100" baseline="0" dirty="0" smtClean="0">
                <a:latin typeface="Cambria"/>
                <a:ea typeface="宋体"/>
              </a:rPr>
              <a:t>肠溶阿司匹林有一层耐酸的包衣，保护它顺利通过胃内酸性环境不被溶解，到达小肠碱性环境缓慢释放吸收，减少胃肠道不良反应。</a:t>
            </a:r>
          </a:p>
          <a:p>
            <a:pPr marR="0" lvl="0" rtl="0"/>
            <a:r>
              <a:rPr lang="zh-CN" altLang="en-US" b="1" i="0" u="none" strike="noStrike" kern="100" baseline="0" dirty="0" smtClean="0">
                <a:latin typeface="Cambria"/>
                <a:ea typeface="宋体"/>
              </a:rPr>
              <a:t>如在餐中或餐后服，阿司匹林会与食物中碱性物质混合延长胃内停留时间，释放阿司匹林药物会产生胃肠道副作用。空腹服用可缩短胃内停留时间，顺利到达吸收部位小肠，建议阿司匹林肠溶片最好在空腹服用，但是前提条件是选用肠包衣好的肠溶阿司匹林片。</a:t>
            </a:r>
            <a:endParaRPr lang="zh-CN" altLang="en-US" b="1" i="0" u="none" strike="noStrike" kern="100" baseline="0" dirty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29959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Calibri"/>
                <a:ea typeface="宋体"/>
              </a:rPr>
              <a:t>五、阿司匹林是早晨还是晚上服？</a:t>
            </a:r>
            <a:endParaRPr lang="zh-CN" altLang="en-US" b="1" i="0" u="none" strike="noStrike" kern="2200" baseline="0" smtClean="0">
              <a:solidFill>
                <a:srgbClr val="3E3E3E"/>
              </a:solidFill>
              <a:latin typeface="Times New Roman"/>
              <a:ea typeface="宋体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R="0" lvl="0" rtl="0"/>
            <a:r>
              <a:rPr lang="zh-CN" altLang="en-US" sz="2700" b="1" kern="100" dirty="0">
                <a:latin typeface="Cambria"/>
                <a:ea typeface="宋体"/>
              </a:rPr>
              <a:t>有人讲，夜间血流缓慢，易生血栓，应睡前服用阿司匹林。又有人说，清晨是心肌梗死或脑卒中高发时段，阿司匹林应清晨服。实际上，这两种说法都没有科学根据。</a:t>
            </a:r>
          </a:p>
          <a:p>
            <a:pPr marR="0" lvl="0" rtl="0"/>
            <a:r>
              <a:rPr lang="zh-CN" altLang="en-US" sz="2700" b="1" kern="100" dirty="0">
                <a:latin typeface="Cambria"/>
                <a:ea typeface="宋体"/>
              </a:rPr>
              <a:t>阿司匹林对于血小板的抑制作用是不可逆性的。虽然该药的血浆半衰期只有</a:t>
            </a:r>
            <a:r>
              <a:rPr lang="en-US" altLang="zh-CN" sz="2700" b="1" kern="100" dirty="0">
                <a:latin typeface="Cambria"/>
                <a:ea typeface="宋体"/>
              </a:rPr>
              <a:t>15~20</a:t>
            </a:r>
            <a:r>
              <a:rPr lang="zh-CN" altLang="en-US" sz="2700" b="1" kern="100" dirty="0">
                <a:latin typeface="Cambria"/>
                <a:ea typeface="宋体"/>
              </a:rPr>
              <a:t>分钟，但其抗血小板作用却可以持续</a:t>
            </a:r>
            <a:r>
              <a:rPr lang="en-US" altLang="zh-CN" sz="2700" b="1" kern="100" dirty="0">
                <a:latin typeface="Cambria"/>
                <a:ea typeface="宋体"/>
              </a:rPr>
              <a:t>7~10</a:t>
            </a:r>
            <a:r>
              <a:rPr lang="zh-CN" altLang="en-US" sz="2700" b="1" kern="100" dirty="0">
                <a:latin typeface="Cambria"/>
                <a:ea typeface="宋体"/>
              </a:rPr>
              <a:t>天（即血小板的整个生命周期）。从此角度来讲，每天任何时间服用阿司匹林的作用都是相同的。</a:t>
            </a:r>
          </a:p>
        </p:txBody>
      </p:sp>
    </p:spTree>
    <p:extLst>
      <p:ext uri="{BB962C8B-B14F-4D97-AF65-F5344CB8AC3E}">
        <p14:creationId xmlns:p14="http://schemas.microsoft.com/office/powerpoint/2010/main" val="1261562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zh-CN" altLang="en-US" b="1" i="0" u="none" strike="noStrike" kern="2200" baseline="0" smtClean="0">
                <a:latin typeface="Calibri"/>
                <a:ea typeface="宋体"/>
              </a:rPr>
              <a:t>六、时刻牢记阿司匹林的出血风险</a:t>
            </a:r>
            <a:endParaRPr lang="zh-CN" altLang="en-US" b="1" i="0" u="none" strike="noStrike" kern="2200" baseline="0" smtClean="0">
              <a:solidFill>
                <a:srgbClr val="3E3E3E"/>
              </a:solidFill>
              <a:latin typeface="Times New Roman"/>
              <a:ea typeface="宋体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R="0" lvl="0" rtl="0"/>
            <a:r>
              <a:rPr lang="zh-CN" altLang="en-US" b="1" i="0" u="none" strike="noStrike" kern="100" baseline="0" dirty="0" smtClean="0">
                <a:latin typeface="Cambria"/>
                <a:ea typeface="宋体"/>
              </a:rPr>
              <a:t>低剂量阿司匹林长期应用也可致食管、小肠、结直肠的损伤，发生溃疡、出血、肠腔狭窄和穿孔。出血症状包括：呕出鲜红血（上消化道出血）、呕血呈暗红色（上消化道出血减缓或停止）以及黑便（肠道出血）等。出现这些症状应立即就医。</a:t>
            </a:r>
          </a:p>
          <a:p>
            <a:pPr marR="0" lvl="0" rtl="0"/>
            <a:r>
              <a:rPr lang="zh-CN" altLang="en-US" b="1" i="0" u="none" strike="noStrike" kern="100" baseline="0" dirty="0" smtClean="0">
                <a:latin typeface="Cambria"/>
                <a:ea typeface="宋体"/>
              </a:rPr>
              <a:t>长期服用阿司匹林还可引起皮下出血。患者表现为皮肤青紫或有出血点，甚至牙龈出血或鼻出血，老年女性尤为常见。由于阿司匹林具有抗凝血作用，会使手术出血风险加大。这些应引起广泛的重视。</a:t>
            </a:r>
            <a:endParaRPr lang="zh-CN" altLang="en-US" b="1" i="0" u="none" strike="noStrike" kern="100" baseline="0" dirty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46152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Calibri"/>
                <a:ea typeface="宋体"/>
              </a:rPr>
              <a:t>七、阿司匹林抵抗</a:t>
            </a:r>
            <a:endParaRPr lang="zh-CN" altLang="en-US" b="1" i="0" u="none" strike="noStrike" kern="2200" baseline="0" smtClean="0">
              <a:solidFill>
                <a:srgbClr val="3E3E3E"/>
              </a:solidFill>
              <a:latin typeface="Times New Roman"/>
              <a:ea typeface="宋体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zh-CN" altLang="en-US" b="1" i="0" u="none" strike="noStrike" kern="100" baseline="0" smtClean="0">
                <a:latin typeface="Cambria"/>
                <a:ea typeface="宋体"/>
              </a:rPr>
              <a:t>阿司匹林抵抗，是指一些一直坚持服用阿司匹林的患者发生了脑卒中或心肌梗死。这种现象引起了学术界的关注和研究兴趣。但至今很难界定哪个患者的确存在“抵抗”。</a:t>
            </a:r>
          </a:p>
          <a:p>
            <a:pPr marR="0" lvl="0" rtl="0"/>
            <a:r>
              <a:rPr lang="zh-CN" altLang="en-US" b="1" i="0" u="none" strike="noStrike" kern="100" baseline="0" smtClean="0">
                <a:latin typeface="Cambria"/>
                <a:ea typeface="宋体"/>
              </a:rPr>
              <a:t>德国一位药理学专家说过，一个需要服用阿司匹林的病人，如果因为担心“阿司匹林抵抗”而拒绝服用阿司匹林，那才是最明确的“阿司匹林抵抗”。</a:t>
            </a:r>
            <a:endParaRPr lang="zh-CN" altLang="en-US" b="1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98499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778</Words>
  <Application>Microsoft Office PowerPoint</Application>
  <PresentationFormat>全屏显示(16:9)</PresentationFormat>
  <Paragraphs>28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阿司匹林用药的7个细节</vt:lpstr>
      <vt:lpstr>临床调查结果情况</vt:lpstr>
      <vt:lpstr>一、阿司匹林药效，男女有别</vt:lpstr>
      <vt:lpstr>二、阿司匹林的应用剂量</vt:lpstr>
      <vt:lpstr>三、高血压患者服用阿司匹林的时机</vt:lpstr>
      <vt:lpstr>四、阿司匹林肠溶片是餐前还是餐后服？</vt:lpstr>
      <vt:lpstr>五、阿司匹林是早晨还是晚上服？</vt:lpstr>
      <vt:lpstr>六、时刻牢记阿司匹林的出血风险</vt:lpstr>
      <vt:lpstr>七、阿司匹林抵抗</vt:lpstr>
      <vt:lpstr>PowerPoint 演示文稿</vt:lpstr>
    </vt:vector>
  </TitlesOfParts>
  <Company>ksy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阿司匹林用药的7个细节</dc:title>
  <dc:creator>命题</dc:creator>
  <cp:lastModifiedBy>命题</cp:lastModifiedBy>
  <cp:revision>7</cp:revision>
  <dcterms:created xsi:type="dcterms:W3CDTF">2022-11-25T08:25:16Z</dcterms:created>
  <dcterms:modified xsi:type="dcterms:W3CDTF">2022-11-25T08:58:23Z</dcterms:modified>
</cp:coreProperties>
</file>