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0" r:id="rId4"/>
    <p:sldId id="257" r:id="rId5"/>
    <p:sldId id="265" r:id="rId6"/>
    <p:sldId id="258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76862"/>
            <a:ext cx="8285163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1628800"/>
            <a:ext cx="6624736" cy="32983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pPr marL="457200" indent="-457200">
              <a:lnSpc>
                <a:spcPts val="5000"/>
              </a:lnSpc>
              <a:buFont typeface="Wingdings" pitchFamily="2" charset="2"/>
              <a:buChar char="n"/>
            </a:pPr>
            <a:r>
              <a:rPr lang="zh-CN" altLang="en-US" sz="2800" dirty="0"/>
              <a:t>清明时节雨</a:t>
            </a:r>
            <a:r>
              <a:rPr lang="zh-CN" altLang="en-US" sz="2800" dirty="0" smtClean="0"/>
              <a:t>纷纷</a:t>
            </a:r>
            <a:endParaRPr lang="en-US" altLang="zh-CN" sz="2800" dirty="0" smtClean="0"/>
          </a:p>
          <a:p>
            <a:pPr marL="457200" indent="-457200">
              <a:lnSpc>
                <a:spcPts val="5000"/>
              </a:lnSpc>
              <a:buFont typeface="Wingdings" pitchFamily="2" charset="2"/>
              <a:buChar char="n"/>
            </a:pPr>
            <a:r>
              <a:rPr lang="zh-CN" altLang="zh-CN" sz="2800" dirty="0"/>
              <a:t>清明三</a:t>
            </a:r>
            <a:r>
              <a:rPr lang="zh-CN" altLang="zh-CN" sz="2800" dirty="0" smtClean="0"/>
              <a:t>候</a:t>
            </a:r>
            <a:endParaRPr lang="en-US" altLang="zh-CN" sz="2800" dirty="0" smtClean="0"/>
          </a:p>
          <a:p>
            <a:pPr marL="457200" indent="-457200">
              <a:lnSpc>
                <a:spcPts val="5000"/>
              </a:lnSpc>
              <a:buFont typeface="Wingdings" pitchFamily="2" charset="2"/>
              <a:buChar char="n"/>
            </a:pPr>
            <a:r>
              <a:rPr lang="zh-CN" altLang="zh-CN" sz="2800" dirty="0"/>
              <a:t>清明节</a:t>
            </a:r>
            <a:r>
              <a:rPr lang="zh-CN" altLang="zh-CN" sz="2800" dirty="0" smtClean="0"/>
              <a:t>来历</a:t>
            </a:r>
            <a:endParaRPr lang="en-US" altLang="zh-CN" sz="2800" dirty="0" smtClean="0"/>
          </a:p>
          <a:p>
            <a:pPr marL="457200" indent="-457200">
              <a:lnSpc>
                <a:spcPts val="5000"/>
              </a:lnSpc>
              <a:buFont typeface="Wingdings" pitchFamily="2" charset="2"/>
              <a:buChar char="n"/>
            </a:pPr>
            <a:r>
              <a:rPr lang="zh-CN" altLang="zh-CN" sz="2800" dirty="0"/>
              <a:t>清明节娱乐</a:t>
            </a:r>
            <a:r>
              <a:rPr lang="zh-CN" altLang="zh-CN" sz="2800" dirty="0" smtClean="0"/>
              <a:t>活动</a:t>
            </a:r>
            <a:endParaRPr lang="en-US" altLang="zh-CN" sz="2800" dirty="0" smtClean="0"/>
          </a:p>
          <a:p>
            <a:pPr marL="457200" indent="-457200">
              <a:lnSpc>
                <a:spcPts val="5000"/>
              </a:lnSpc>
              <a:buFont typeface="Wingdings" pitchFamily="2" charset="2"/>
              <a:buChar char="n"/>
            </a:pPr>
            <a:r>
              <a:rPr lang="zh-CN" altLang="en-US" sz="2800" dirty="0" smtClean="0"/>
              <a:t>清明祭祖</a:t>
            </a:r>
            <a:r>
              <a:rPr lang="en-US" altLang="zh-CN" sz="2800" dirty="0" smtClean="0"/>
              <a:t>· </a:t>
            </a:r>
            <a:r>
              <a:rPr lang="zh-CN" altLang="en-US" sz="2800" dirty="0" smtClean="0"/>
              <a:t>葬具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333273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8219" y="1700808"/>
            <a:ext cx="727280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/>
              <a:t>清明时节雨纷纷</a:t>
            </a:r>
          </a:p>
          <a:p>
            <a:pPr>
              <a:lnSpc>
                <a:spcPts val="4200"/>
              </a:lnSpc>
            </a:pPr>
            <a:r>
              <a:rPr lang="en-US" altLang="zh-CN" sz="3200" dirty="0" smtClean="0"/>
              <a:t>        </a:t>
            </a:r>
          </a:p>
          <a:p>
            <a:pPr>
              <a:lnSpc>
                <a:spcPts val="42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      </a:t>
            </a:r>
            <a:r>
              <a:rPr lang="zh-CN" altLang="zh-CN" sz="2500" dirty="0" smtClean="0"/>
              <a:t>清明</a:t>
            </a:r>
            <a:r>
              <a:rPr lang="zh-CN" altLang="zh-CN" sz="2500" dirty="0"/>
              <a:t>，二十四节气中的第五个节气，时间一般在每年公历</a:t>
            </a:r>
            <a:r>
              <a:rPr lang="en-US" altLang="zh-CN" sz="2500" dirty="0"/>
              <a:t>4</a:t>
            </a:r>
            <a:r>
              <a:rPr lang="zh-CN" altLang="zh-CN" sz="2500" dirty="0"/>
              <a:t>月</a:t>
            </a:r>
            <a:r>
              <a:rPr lang="en-US" altLang="zh-CN" sz="2500" dirty="0"/>
              <a:t>4</a:t>
            </a:r>
            <a:r>
              <a:rPr lang="zh-CN" altLang="zh-CN" sz="2500" dirty="0"/>
              <a:t>日至</a:t>
            </a:r>
            <a:r>
              <a:rPr lang="en-US" altLang="zh-CN" sz="2500" dirty="0"/>
              <a:t>6</a:t>
            </a:r>
            <a:r>
              <a:rPr lang="zh-CN" altLang="zh-CN" sz="2500" dirty="0"/>
              <a:t>日之间。清明至，天空清爽明净，万物生机勃勃。清明既是节气，也是我国的传统节日。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90" y="888526"/>
            <a:ext cx="2236787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5823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3" b="11025"/>
          <a:stretch/>
        </p:blipFill>
        <p:spPr>
          <a:xfrm>
            <a:off x="3542478" y="561505"/>
            <a:ext cx="4896544" cy="2676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1"/>
          <p:cNvSpPr/>
          <p:nvPr/>
        </p:nvSpPr>
        <p:spPr>
          <a:xfrm>
            <a:off x="755576" y="1268760"/>
            <a:ext cx="7704856" cy="457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/>
              <a:t>清明三</a:t>
            </a:r>
            <a:r>
              <a:rPr lang="zh-CN" altLang="zh-CN" sz="2800" dirty="0" smtClean="0"/>
              <a:t>候</a:t>
            </a:r>
            <a:endParaRPr lang="en-US" altLang="zh-CN" sz="1000" dirty="0" smtClean="0"/>
          </a:p>
          <a:p>
            <a:pPr>
              <a:lnSpc>
                <a:spcPts val="3800"/>
              </a:lnSpc>
              <a:spcBef>
                <a:spcPts val="1200"/>
              </a:spcBef>
            </a:pPr>
            <a:r>
              <a:rPr lang="zh-CN" altLang="zh-CN" sz="2000" dirty="0" smtClean="0"/>
              <a:t>一</a:t>
            </a:r>
            <a:r>
              <a:rPr lang="zh-CN" altLang="zh-CN" sz="2000" dirty="0"/>
              <a:t>候桐始华</a:t>
            </a:r>
          </a:p>
          <a:p>
            <a:pPr>
              <a:lnSpc>
                <a:spcPts val="3800"/>
              </a:lnSpc>
            </a:pPr>
            <a:r>
              <a:rPr lang="en-US" altLang="zh-CN" sz="2000" dirty="0"/>
              <a:t> </a:t>
            </a:r>
            <a:r>
              <a:rPr lang="zh-CN" altLang="zh-CN" sz="2000" dirty="0"/>
              <a:t>清明时节，桐树开花了。</a:t>
            </a:r>
          </a:p>
          <a:p>
            <a:pPr>
              <a:lnSpc>
                <a:spcPts val="3800"/>
              </a:lnSpc>
            </a:pPr>
            <a:r>
              <a:rPr lang="zh-CN" altLang="zh-CN" sz="2000" dirty="0"/>
              <a:t>二候田鼠化为鴽</a:t>
            </a:r>
          </a:p>
          <a:p>
            <a:pPr>
              <a:lnSpc>
                <a:spcPts val="3800"/>
              </a:lnSpc>
            </a:pPr>
            <a:r>
              <a:rPr lang="zh-CN" altLang="zh-CN" sz="2000" dirty="0"/>
              <a:t>春光明媚，气温逐渐升高，喜阴的田鼠纷纷躲进地下的洞里，而小鸟此时却在枝头享受美好的春光。古人就误以为田鼠都变成了小鸟。</a:t>
            </a:r>
          </a:p>
          <a:p>
            <a:pPr>
              <a:lnSpc>
                <a:spcPts val="3800"/>
              </a:lnSpc>
            </a:pPr>
            <a:r>
              <a:rPr lang="zh-CN" altLang="zh-CN" sz="2000" dirty="0"/>
              <a:t>三候虹始见</a:t>
            </a:r>
          </a:p>
          <a:p>
            <a:pPr>
              <a:lnSpc>
                <a:spcPts val="3800"/>
              </a:lnSpc>
            </a:pPr>
            <a:r>
              <a:rPr lang="zh-CN" altLang="zh-CN" sz="2000" dirty="0"/>
              <a:t>清明时节，雨水渐渐增多。雨后，太阳光照射到空气中的水滴上，形成美丽的彩虹。</a:t>
            </a:r>
          </a:p>
        </p:txBody>
      </p:sp>
    </p:spTree>
    <p:extLst>
      <p:ext uri="{BB962C8B-B14F-4D97-AF65-F5344CB8AC3E}">
        <p14:creationId xmlns:p14="http://schemas.microsoft.com/office/powerpoint/2010/main" val="3305345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94223" y="1988840"/>
            <a:ext cx="41044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000" dirty="0" smtClean="0"/>
              <a:t>          </a:t>
            </a:r>
            <a:r>
              <a:rPr lang="zh-CN" altLang="zh-CN" sz="2000" dirty="0" smtClean="0"/>
              <a:t>清明节</a:t>
            </a:r>
            <a:r>
              <a:rPr lang="zh-CN" altLang="zh-CN" sz="2000" dirty="0"/>
              <a:t>是中国的传统节日，也是重要的祭祀节日之一，是祭祖和扫墓的日子。传统的清明节大约始于</a:t>
            </a:r>
            <a:r>
              <a:rPr lang="zh-CN" altLang="zh-CN" sz="2000" dirty="0" smtClean="0"/>
              <a:t>周代。</a:t>
            </a:r>
            <a:r>
              <a:rPr lang="zh-CN" altLang="zh-CN" sz="2000" dirty="0"/>
              <a:t>寒食节在清明节之前，因清明节与寒食节的日子接近，渐渐地寒食节与清明节就合二为一了，寒食便成为清明时节的一个习俗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</p:txBody>
      </p:sp>
      <p:sp>
        <p:nvSpPr>
          <p:cNvPr id="4" name="矩形 3"/>
          <p:cNvSpPr/>
          <p:nvPr/>
        </p:nvSpPr>
        <p:spPr>
          <a:xfrm>
            <a:off x="4703621" y="107915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/>
              <a:t>清明节来历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6" b="9687"/>
          <a:stretch/>
        </p:blipFill>
        <p:spPr bwMode="auto">
          <a:xfrm>
            <a:off x="467544" y="1978349"/>
            <a:ext cx="4032448" cy="27068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9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280742" cy="14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804190" y="1700806"/>
            <a:ext cx="741682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寒食节相传源于晋文公悼念介子推一事。介子推是春秋时期晋文公的大臣。晋文公流亡时，介子推曾为饥饿的晋文公割股献食。晋文公归国后封赏群臣，却忘记了为自己割肉的介子推。介子推不求功名利禄，辞官归隐山林。后来晋文公烧山逼迫其出山以封赏，介子推仍然不出，最终与母亲一起抱树而死。晋文公深为愧疚，为其立庙祭祀，并下令在介子推亡故这天禁火。后相沿成俗，形成了寒食节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2685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77"/>
          <a:stretch/>
        </p:blipFill>
        <p:spPr bwMode="auto">
          <a:xfrm>
            <a:off x="2302557" y="3609474"/>
            <a:ext cx="4392488" cy="27098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82377" y="1316539"/>
            <a:ext cx="763284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/>
              <a:t>清明节娱乐</a:t>
            </a:r>
            <a:r>
              <a:rPr lang="zh-CN" altLang="zh-CN" sz="2800" dirty="0" smtClean="0"/>
              <a:t>活动</a:t>
            </a:r>
            <a:endParaRPr lang="en-US" altLang="zh-CN" sz="2000" dirty="0" smtClean="0"/>
          </a:p>
          <a:p>
            <a:pPr>
              <a:lnSpc>
                <a:spcPts val="4200"/>
              </a:lnSpc>
              <a:spcBef>
                <a:spcPts val="1200"/>
              </a:spcBef>
            </a:pP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清明</a:t>
            </a:r>
            <a:r>
              <a:rPr lang="zh-CN" altLang="zh-CN" sz="2000" dirty="0"/>
              <a:t>之日，时值春回大地，草木皆绿，自然界到处呈现出一派勃勃生机的景象，正是郊游的大好时光。因此，人们不仅踏青郊游，而且有荡秋千、蹴鞠、击鞠等一系列丰富多彩的娱乐活动</a:t>
            </a:r>
            <a:r>
              <a:rPr lang="zh-CN" altLang="zh-CN" sz="2000" dirty="0" smtClean="0"/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584764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280742" cy="14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043609" y="1844824"/>
            <a:ext cx="703212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/>
              <a:t>清明祭祖</a:t>
            </a:r>
            <a:r>
              <a:rPr lang="en-US" altLang="zh-CN" sz="2800" dirty="0"/>
              <a:t>· </a:t>
            </a:r>
            <a:r>
              <a:rPr lang="zh-CN" altLang="en-US" sz="2800" dirty="0"/>
              <a:t>葬具</a:t>
            </a:r>
            <a:endParaRPr lang="en-US" altLang="zh-CN" sz="2800" dirty="0"/>
          </a:p>
          <a:p>
            <a:r>
              <a:rPr lang="en-US" altLang="zh-CN" sz="2000" dirty="0" smtClean="0"/>
              <a:t>       </a:t>
            </a:r>
          </a:p>
          <a:p>
            <a:pPr>
              <a:lnSpc>
                <a:spcPts val="4200"/>
              </a:lnSpc>
            </a:pP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清明节也是祭祖和扫墓的日子。我国不同的时期和不同的地区都有不同的丧葬习俗。在姜寨遗址中出土了很多葬具，纹饰以动物纹和几何纹、锥刺纹为主。在动物纹中，尤以鱼纹最为典型。</a:t>
            </a:r>
            <a:endParaRPr lang="zh-CN" altLang="zh-CN" sz="2000" dirty="0"/>
          </a:p>
        </p:txBody>
      </p:sp>
    </p:spTree>
    <p:extLst>
      <p:ext uri="{BB962C8B-B14F-4D97-AF65-F5344CB8AC3E}">
        <p14:creationId xmlns:p14="http://schemas.microsoft.com/office/powerpoint/2010/main" val="423861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283" y="842956"/>
            <a:ext cx="3793165" cy="291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450752" y="842956"/>
            <a:ext cx="4176464" cy="2469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en-US" sz="2000" dirty="0"/>
              <a:t> </a:t>
            </a:r>
            <a:r>
              <a:rPr lang="zh-CN" altLang="en-US" sz="2000" dirty="0" smtClean="0"/>
              <a:t>        人</a:t>
            </a:r>
            <a:r>
              <a:rPr lang="zh-CN" altLang="en-US" sz="2000" dirty="0"/>
              <a:t>面鱼纹</a:t>
            </a:r>
            <a:r>
              <a:rPr lang="zh-CN" altLang="en-US" sz="2000" dirty="0" smtClean="0"/>
              <a:t>彩陶成为</a:t>
            </a:r>
            <a:r>
              <a:rPr lang="zh-CN" altLang="en-US" sz="2000" dirty="0"/>
              <a:t>仰韶文化半坡类型的典型标记</a:t>
            </a:r>
            <a:r>
              <a:rPr lang="zh-CN" altLang="en-US" sz="2000" dirty="0" smtClean="0"/>
              <a:t>。</a:t>
            </a:r>
            <a:r>
              <a:rPr lang="zh-CN" altLang="zh-CN" sz="2000" dirty="0" smtClean="0"/>
              <a:t>新石器时代</a:t>
            </a:r>
            <a:r>
              <a:rPr lang="zh-CN" altLang="zh-CN" sz="2000" dirty="0"/>
              <a:t>中期，</a:t>
            </a:r>
            <a:r>
              <a:rPr lang="en-US" altLang="zh-CN" sz="2000" dirty="0"/>
              <a:t>1974</a:t>
            </a:r>
            <a:r>
              <a:rPr lang="zh-CN" altLang="zh-CN" sz="2000" dirty="0"/>
              <a:t>年陕西省临潼县姜寨遗址出土。陶盆均用细泥红陶制成。大口，卷唇，圜底，腹部较深略鼓</a:t>
            </a:r>
            <a:r>
              <a:rPr lang="zh-CN" altLang="zh-CN" sz="2000" dirty="0" smtClean="0"/>
              <a:t>。</a:t>
            </a:r>
            <a:endParaRPr lang="zh-CN" altLang="zh-CN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0" y="3722274"/>
            <a:ext cx="3714982" cy="244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4811283" y="3749598"/>
            <a:ext cx="3490079" cy="252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zh-CN" sz="2000" dirty="0"/>
              <a:t>整个陶盆的构图，人面居主位，人鱼地位层次清晰，表现了人与鱼之间非同一般的关系。图案朴素简洁，但又显得神秘难辨。</a:t>
            </a:r>
          </a:p>
        </p:txBody>
      </p:sp>
    </p:spTree>
    <p:extLst>
      <p:ext uri="{BB962C8B-B14F-4D97-AF65-F5344CB8AC3E}">
        <p14:creationId xmlns:p14="http://schemas.microsoft.com/office/powerpoint/2010/main" val="728625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52" y="1052736"/>
            <a:ext cx="8280742" cy="14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1043608" y="1988840"/>
            <a:ext cx="6984776" cy="2713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en-US" altLang="zh-CN" sz="2000" dirty="0" smtClean="0"/>
              <a:t>         </a:t>
            </a:r>
            <a:r>
              <a:rPr lang="zh-CN" altLang="zh-CN" sz="2200" dirty="0" smtClean="0"/>
              <a:t>迄今为止</a:t>
            </a:r>
            <a:r>
              <a:rPr lang="zh-CN" altLang="zh-CN" sz="2200" dirty="0"/>
              <a:t>，清明节仍然是中国民间十分重视的节日。清明节凝聚着民族精神，传承了中华文明的祭祀文化，抒发人们尊祖敬宗、继志述事的道德情怀。在清明节前后，人们扶老携幼到郊外春游踏青，领略大自然春天旖旎的风光，并且缅怀先人，以示悼念。</a:t>
            </a:r>
          </a:p>
        </p:txBody>
      </p:sp>
    </p:spTree>
    <p:extLst>
      <p:ext uri="{BB962C8B-B14F-4D97-AF65-F5344CB8AC3E}">
        <p14:creationId xmlns:p14="http://schemas.microsoft.com/office/powerpoint/2010/main" val="2016515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537</Words>
  <Application>Microsoft Office PowerPoint</Application>
  <PresentationFormat>全屏显示(4:3)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ksy</dc:creator>
  <cp:lastModifiedBy>Windows 用户</cp:lastModifiedBy>
  <cp:revision>30</cp:revision>
  <dcterms:created xsi:type="dcterms:W3CDTF">2021-04-23T03:14:20Z</dcterms:created>
  <dcterms:modified xsi:type="dcterms:W3CDTF">2021-04-23T09:18:28Z</dcterms:modified>
</cp:coreProperties>
</file>